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0DBF61-D3B4-4727-AB32-FBA5A181934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FBE799-5F9D-4FE6-B34A-F55B8B8D0F8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D38E9C-358E-4373-BD9E-D76FF727683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0F2DA4-B9B0-4FF0-B072-719239B3CF4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3D7F2F-FF3E-45A1-8D55-D716E4307C1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F98904-F25D-4968-937F-2D2D35F077D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17B265-5F67-4012-8253-3A5D5E58035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C6A235-D997-428B-88A2-D90D1D4FEEE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D4BD78-ACC4-47A4-989F-E7014B5A839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D47770-AF34-4778-BCBD-F5A93040A4F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FB8BF7-4F4D-47F4-AB56-8BEFA070045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DB8C0E-4C2F-4621-9B26-D0CBC79E4B9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2C84CA-AC9D-44F5-9E53-9A1AAEA4D12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D8C328-AEE7-4E3A-9CF9-36889F73BE6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AE70FA-37BE-49A2-ABA3-C86686C1BAE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FFE028-AEA7-478E-AA0E-1BC4D0D1C01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849EEA-8C2B-47BE-A10F-2127BC1A2C5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88B2EB-A9B1-4DF9-B1F6-BE9A607E622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01E566-C82F-4757-86FE-222815A089C9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4B07A6-F89D-4B23-83B4-140B423D8CE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9A5582-DD03-4CAC-89D9-57CD7873854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BD9DD1-084E-4F09-83FC-86A82437871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D430BF4-007A-4968-B813-C77F4854AE9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301B0C-D479-4556-AD9E-9B670854CA9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37340F-814D-48E5-B18A-FB840CF493D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4CF6E1-3DFD-4E14-AAA1-90E4EBF8550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BEB534-E258-445D-99CC-8DF9130199AC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AEB524-E6EE-434A-8C68-081E53CAB5B7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148F4A-508E-4A71-BDD8-7C0FB296E44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167570B-EE9E-462A-AF0C-CF4617B82F90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75E307-E354-4BC1-B18E-8FFBECE2A53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03E616-D3D4-4E68-8F22-EB0E991A1E61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EC38D3-BD9E-459D-9FBD-AEFD1D8AFD2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6ABFFE-E863-4A30-8661-32DECA53511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A0BF56-CDE1-40EC-914E-6C2F8875E85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633733-53F4-4B92-B2EA-140F761B982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1CC057C-35C6-49BB-B3ED-6ED13CA657F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63;p15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64;p15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65;p15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DF7969-A070-4BD0-9B1A-D95B833B8079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69;p16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oogle Shape;70;p16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71;p16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72;p16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87446B-7341-4078-A9F2-60B60D2FCBC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nn&#8211;Whitney_U_test" TargetMode="External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200" spc="-1" strike="noStrike">
                <a:solidFill>
                  <a:srgbClr val="1a1a1a"/>
                </a:solidFill>
                <a:latin typeface="Lato"/>
                <a:ea typeface="Lato"/>
              </a:rPr>
              <a:t>ML на Python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595959"/>
                </a:solidFill>
                <a:latin typeface="Lato"/>
                <a:ea typeface="Lato"/>
              </a:rPr>
              <a:t>Неделя 3. День 9. Статистика. Тестирование гипотез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200" spc="-1" strike="noStrike">
                <a:solidFill>
                  <a:srgbClr val="595959"/>
                </a:solidFill>
                <a:latin typeface="Lato"/>
                <a:ea typeface="Lato"/>
              </a:rPr>
              <a:t>(16.09.2023)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9360" y="534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Мощность теста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7D56A5B-F5CA-4212-AC8D-7EC701A2FAD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61" name="Google Shape;200;p34" descr=""/>
          <p:cNvPicPr/>
          <p:nvPr/>
        </p:nvPicPr>
        <p:blipFill>
          <a:blip r:embed="rId1"/>
          <a:srcRect l="921" t="1790" r="-919" b="-1790"/>
          <a:stretch/>
        </p:blipFill>
        <p:spPr>
          <a:xfrm>
            <a:off x="1094040" y="1581480"/>
            <a:ext cx="4903560" cy="315360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01;p34" descr=""/>
          <p:cNvPicPr/>
          <p:nvPr/>
        </p:nvPicPr>
        <p:blipFill>
          <a:blip r:embed="rId2"/>
          <a:stretch/>
        </p:blipFill>
        <p:spPr>
          <a:xfrm>
            <a:off x="6632280" y="1173600"/>
            <a:ext cx="1409400" cy="138060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02;p34" descr=""/>
          <p:cNvPicPr/>
          <p:nvPr/>
        </p:nvPicPr>
        <p:blipFill>
          <a:blip r:embed="rId3"/>
          <a:stretch/>
        </p:blipFill>
        <p:spPr>
          <a:xfrm>
            <a:off x="523800" y="1173600"/>
            <a:ext cx="8096040" cy="36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27560" y="5850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Мощность теста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627960" y="1843920"/>
            <a:ext cx="245664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При увеличении выборки — возрастает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15E678-A9FF-4510-9480-E5121FE035F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67" name="Google Shape;210;p35" descr=""/>
          <p:cNvPicPr/>
          <p:nvPr/>
        </p:nvPicPr>
        <p:blipFill>
          <a:blip r:embed="rId1"/>
          <a:stretch/>
        </p:blipFill>
        <p:spPr>
          <a:xfrm>
            <a:off x="42480" y="1523160"/>
            <a:ext cx="6307560" cy="297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Ошибки при тестировании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7CC279-0E2C-4170-A4D3-64D525C7A22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70" name="Google Shape;217;p36" descr=""/>
          <p:cNvPicPr/>
          <p:nvPr/>
        </p:nvPicPr>
        <p:blipFill>
          <a:blip r:embed="rId1"/>
          <a:stretch/>
        </p:blipFill>
        <p:spPr>
          <a:xfrm>
            <a:off x="1884600" y="1176480"/>
            <a:ext cx="5146200" cy="38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502A2AE-9620-446F-9DAD-11DAB93BCD1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74" name="Google Shape;225;p37" descr=""/>
          <p:cNvPicPr/>
          <p:nvPr/>
        </p:nvPicPr>
        <p:blipFill>
          <a:blip r:embed="rId1"/>
          <a:stretch/>
        </p:blipFill>
        <p:spPr>
          <a:xfrm>
            <a:off x="830520" y="488520"/>
            <a:ext cx="7328880" cy="457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86880" y="5349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Анализ мощности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86880" y="1302480"/>
            <a:ext cx="351036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A priori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какой нужен объем выборки, чтобы найти различия с разумной долей уверенности?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различия какой величины мы можем найти, если известен объем выборки?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833A2C-0C56-477A-9CF2-CB79D4476A4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8" name="Google Shape;233;p38"/>
          <p:cNvSpPr/>
          <p:nvPr/>
        </p:nvSpPr>
        <p:spPr>
          <a:xfrm>
            <a:off x="4801680" y="1302480"/>
            <a:ext cx="3777840" cy="29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Post hoc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смогли бы мы найти различия при помощи нашего эксперимента (</a:t>
            </a: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α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,</a:t>
            </a: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n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), если бы величина эффекта была </a:t>
            </a: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X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9360" y="591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Анализ </a:t>
            </a:r>
            <a:r>
              <a:rPr b="1" i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a priori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F314C0-705B-45BC-AA7C-DFDB512F6FA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aphicFrame>
        <p:nvGraphicFramePr>
          <p:cNvPr id="181" name="Google Shape;240;p39"/>
          <p:cNvGraphicFramePr/>
          <p:nvPr/>
        </p:nvGraphicFramePr>
        <p:xfrm>
          <a:off x="952560" y="1809720"/>
          <a:ext cx="7238520" cy="1523520"/>
        </p:xfrm>
        <a:graphic>
          <a:graphicData uri="http://schemas.openxmlformats.org/drawingml/2006/table">
            <a:tbl>
              <a:tblPr/>
              <a:tblGrid>
                <a:gridCol w="3619440"/>
                <a:gridCol w="3619440"/>
              </a:tblGrid>
              <a:tr h="4874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тест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t-критерий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874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уровень значимости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alpha</a:t>
                      </a: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=0.05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9236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желаемая мощность теста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0.8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874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ожидаемая величина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ru" sz="2400" spc="-1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</a:rPr>
                        <a:t>???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8688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Величина эффекта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2480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Коэффициент Коэна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5C22B13-CEEB-45DA-B840-6929D6070DC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5" name="Google Shape;248;p40" descr=""/>
          <p:cNvPicPr/>
          <p:nvPr/>
        </p:nvPicPr>
        <p:blipFill>
          <a:blip r:embed="rId1"/>
          <a:stretch/>
        </p:blipFill>
        <p:spPr>
          <a:xfrm>
            <a:off x="2941200" y="1227600"/>
            <a:ext cx="3496320" cy="216396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249;p40" descr=""/>
          <p:cNvPicPr/>
          <p:nvPr/>
        </p:nvPicPr>
        <p:blipFill>
          <a:blip r:embed="rId2"/>
          <a:stretch/>
        </p:blipFill>
        <p:spPr>
          <a:xfrm>
            <a:off x="3370680" y="2887560"/>
            <a:ext cx="2784240" cy="18619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87" name="Google Shape;250;p40"/>
          <p:cNvGraphicFramePr/>
          <p:nvPr/>
        </p:nvGraphicFramePr>
        <p:xfrm>
          <a:off x="6375960" y="1611360"/>
          <a:ext cx="2038680" cy="2666520"/>
        </p:xfrm>
        <a:graphic>
          <a:graphicData uri="http://schemas.openxmlformats.org/drawingml/2006/table">
            <a:tbl>
              <a:tblPr/>
              <a:tblGrid>
                <a:gridCol w="1224000"/>
                <a:gridCol w="81468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i="1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Effect size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i="1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Very small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small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Medium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Large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0.80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Very large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1.20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Huge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2.0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27560" y="2991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000000"/>
                </a:solidFill>
                <a:latin typeface="Raleway"/>
                <a:ea typeface="Raleway"/>
              </a:rPr>
              <a:t>Как оценить ожидаемую величину эффекта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727560" y="15296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808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" sz="2400" spc="-1" strike="noStrike">
                <a:solidFill>
                  <a:srgbClr val="000000"/>
                </a:solidFill>
                <a:latin typeface="Lato"/>
                <a:ea typeface="Lato"/>
              </a:rPr>
              <a:t>Пилотные исследования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2400" spc="-1" strike="noStrike">
                <a:solidFill>
                  <a:srgbClr val="000000"/>
                </a:solidFill>
                <a:latin typeface="Lato"/>
                <a:ea typeface="Lato"/>
              </a:rPr>
              <a:t>Литература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2400" spc="-1" strike="noStrike">
                <a:solidFill>
                  <a:srgbClr val="000000"/>
                </a:solidFill>
                <a:latin typeface="Lato"/>
                <a:ea typeface="Lato"/>
              </a:rPr>
              <a:t>Общебиологические знания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" sz="2400" spc="-1" strike="noStrike">
                <a:solidFill>
                  <a:srgbClr val="000000"/>
                </a:solidFill>
                <a:latin typeface="Lato"/>
                <a:ea typeface="Lato"/>
              </a:rPr>
              <a:t>Технические требования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C414744-EB79-41B6-8A15-A1278FECB90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rgbClr val="ffffff"/>
                </a:solidFill>
                <a:latin typeface="Raleway"/>
                <a:ea typeface="Raleway"/>
              </a:rPr>
              <a:t>t-тест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1EDD536-D259-4472-A5B2-053A23834423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3" name="Google Shape;264;p42" descr=""/>
          <p:cNvPicPr/>
          <p:nvPr/>
        </p:nvPicPr>
        <p:blipFill>
          <a:blip r:embed="rId1"/>
          <a:stretch/>
        </p:blipFill>
        <p:spPr>
          <a:xfrm>
            <a:off x="5151600" y="29520"/>
            <a:ext cx="3945240" cy="5083920"/>
          </a:xfrm>
          <a:prstGeom prst="rect">
            <a:avLst/>
          </a:prstGeom>
          <a:ln w="38100">
            <a:solidFill>
              <a:srgbClr val="ffffff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7560" y="570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t-критерий Стьюдента (одновыборочный)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284400" y="1288800"/>
            <a:ext cx="81313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Смоделируем ситуацию:</a:t>
            </a:r>
            <a:br>
              <a:rPr sz="1800"/>
            </a:br>
            <a:br>
              <a:rPr sz="1800"/>
            </a:b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В статье показано, что в среднем программист пишет 100 строчек кода в день. Мы провели собственное исследование и мы получили среднее = 110 строк, s = 5.1 (N = 21)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Продуктивнее ли наши программисты?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H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0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 — Наши программисты работают также как и все программисты в мире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H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A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 — Наши программисты продуктивнее обычных программистов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9E53D0-D96E-4D1F-88CB-5650CD08D86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8117640" cy="996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rgbClr val="ffffff"/>
                </a:solidFill>
                <a:latin typeface="Raleway"/>
                <a:ea typeface="Raleway"/>
              </a:rPr>
              <a:t>Проверка статистических гипотез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10CC8FE-F00C-4804-8F20-ABE819451C1C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27560" y="570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t-критерий Стьюдента (одновыборочный)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727560" y="1494000"/>
            <a:ext cx="7688520" cy="119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Подставляем значения в формулу и получаем t значение = 8.84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Много это или мало?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B8C78C-C1B7-4DD4-9965-D64889E7783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0" name="Google Shape;279;p44" descr=""/>
          <p:cNvPicPr/>
          <p:nvPr/>
        </p:nvPicPr>
        <p:blipFill>
          <a:blip r:embed="rId1"/>
          <a:stretch/>
        </p:blipFill>
        <p:spPr>
          <a:xfrm>
            <a:off x="3198960" y="2295000"/>
            <a:ext cx="1819080" cy="106632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242280" y="3411360"/>
            <a:ext cx="9179280" cy="119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2 * (1 - pt(8.84, df = 21 - 1))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 = 0.00000002410724 - значение p-value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9360" y="546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Критерии данных для t-test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115200" y="1694160"/>
            <a:ext cx="422784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Наблюдения в выборке должны быть независимы друг от друга.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Объем выборки достаточно велик </a:t>
            </a:r>
            <a:r>
              <a:rPr b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или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 величины нормально распределены.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2E215A-4AF5-4F86-99B4-2A91E8073C2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5" name="Google Shape;288;p45" descr=""/>
          <p:cNvPicPr/>
          <p:nvPr/>
        </p:nvPicPr>
        <p:blipFill>
          <a:blip r:embed="rId1"/>
          <a:stretch/>
        </p:blipFill>
        <p:spPr>
          <a:xfrm>
            <a:off x="4473720" y="1326960"/>
            <a:ext cx="4517640" cy="285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27560" y="57060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t-критерий Стьюдента (двухвыборочный)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757800" y="13604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H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0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: μ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−μ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 = 0 — средние значения не различаются в двух группах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H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A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: μ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−μ</a:t>
            </a:r>
            <a:r>
              <a:rPr b="0" lang="ru" sz="18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≠ 0 — средние значения различаются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Нас интересует </a:t>
            </a:r>
            <a:r>
              <a:rPr b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разность выборочных средних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, которая будет равна 0 при верной нулевой гипотезе.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D2B949-C389-433F-9B0C-78D482A9CD2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9" name="Google Shape;296;p46" descr=""/>
          <p:cNvPicPr/>
          <p:nvPr/>
        </p:nvPicPr>
        <p:blipFill>
          <a:blip r:embed="rId1"/>
          <a:stretch/>
        </p:blipFill>
        <p:spPr>
          <a:xfrm>
            <a:off x="1733040" y="3876120"/>
            <a:ext cx="5677920" cy="9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42280" y="525240"/>
            <a:ext cx="84157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Критерии данных для двухвыборочного t-test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37120" y="1694160"/>
            <a:ext cx="796140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Наблюдения независимы друг от друга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Выборки независимы друг от друга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Объем выборки достаточно велик или величины нормально распределены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7544CC-72D1-4901-BAA9-9C69A1B0C58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6528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Разновидности t-test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65280" y="130248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Двухвыборочный t-тест используется для проверки значимости различий между средними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стандартная ошибка разности двух средних, может рассчитываться по-разному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t-тест Стьюдента — если считать, что дисперсии в группах равны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t-тест Уэлча — если считать, что дисперсии могут быть разными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85A077E-FD65-4D2C-A36B-B286317687C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6" name="Google Shape;311;p48" descr=""/>
          <p:cNvPicPr/>
          <p:nvPr/>
        </p:nvPicPr>
        <p:blipFill>
          <a:blip r:embed="rId1"/>
          <a:stretch/>
        </p:blipFill>
        <p:spPr>
          <a:xfrm>
            <a:off x="2672640" y="1891440"/>
            <a:ext cx="5014800" cy="108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2200" y="16088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Однако, если выборки у вас связанные, то необходимо использовать парный t-test. Это необходимо использовать в случае, если наблюдения в выборках взаимосвязаны: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прием сначала одного, а затем второго препарата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сравнение групп до и после воздействия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2E9492E-053F-420D-98B1-8822E7392F8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6528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Разновидности t-test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Параметрические критерии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9717BE2-00BC-4195-80C7-B7C5616FBC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2" name="Google Shape;325;p50"/>
          <p:cNvSpPr/>
          <p:nvPr/>
        </p:nvSpPr>
        <p:spPr>
          <a:xfrm>
            <a:off x="620640" y="1570680"/>
            <a:ext cx="7359120" cy="22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Предполагают знание о виде распределения случайной величины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t-критерий Стьюдента — данные должны быть нормально распределены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данных много и они не скошены — можно использовать t-критерий Стьюдента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А если данных мало или они специфичные?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rgbClr val="ffffff"/>
                </a:solidFill>
                <a:latin typeface="Raleway"/>
                <a:ea typeface="Raleway"/>
              </a:rPr>
              <a:t>Непараметрические критерии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739660C-B95C-4792-8123-63EA38EBBBB3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Непараметрические критерии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167C56-514E-46B4-BAB2-102771D8AF3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7" name="Google Shape;338;p52"/>
          <p:cNvSpPr/>
          <p:nvPr/>
        </p:nvSpPr>
        <p:spPr>
          <a:xfrm>
            <a:off x="620640" y="1570680"/>
            <a:ext cx="7321320" cy="114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Не предполагают знание о виде распределения случайной величины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Не знаем вид распределения нашей выборки — давайте перейдём к другой, но такой, чтобы мы понимали распределение 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54A301-103D-4940-869D-41F77398B64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0" name="Google Shape;345;p53"/>
          <p:cNvSpPr/>
          <p:nvPr/>
        </p:nvSpPr>
        <p:spPr>
          <a:xfrm>
            <a:off x="620640" y="1570680"/>
            <a:ext cx="7124760" cy="320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Проверим, что медиана выборки равна некоторому числу m (одновыборочная версия)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Не знаем про распределение выборки — не используем абсолютные значения выборки!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Сравним значения с заданной медианой m — будем получать 0 и 1 (меньше m и больше m)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Получаем новую бинарную выборку, ожидаем, что p = 1/2, так как сравнивали с медианой m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Биномиальное распределение у новой выборки!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Примеры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27560" y="1395000"/>
            <a:ext cx="7688520" cy="1746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Нулевая гипотеза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Средний  объем легких у курящих и не курящих людей не различается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Альтернативная гипотеза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1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Односторонняя 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1" i="1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Двусторонняя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2B5832-F584-4973-A89C-EA1B278ECC2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5" name="Google Shape;146;p27"/>
          <p:cNvSpPr/>
          <p:nvPr/>
        </p:nvSpPr>
        <p:spPr>
          <a:xfrm>
            <a:off x="4901400" y="3780720"/>
            <a:ext cx="3753720" cy="9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Объем легких у курящих и не курящих людей различается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Google Shape;147;p27"/>
          <p:cNvSpPr/>
          <p:nvPr/>
        </p:nvSpPr>
        <p:spPr>
          <a:xfrm>
            <a:off x="207360" y="3780720"/>
            <a:ext cx="4144680" cy="96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Объем легких у курящих людей меньше/больше, чем у некурящих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5A3B7B4-E4E5-469A-BE60-3201FB0AB24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3" name="Google Shape;352;p54"/>
          <p:cNvSpPr/>
          <p:nvPr/>
        </p:nvSpPr>
        <p:spPr>
          <a:xfrm>
            <a:off x="620640" y="1570680"/>
            <a:ext cx="8123040" cy="22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Выборка: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∼ P (P — не известно)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Нулевая гипотеза: median(X) = m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Альтернативная гипотеза: median(X) ≠ m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Статистика T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Нулевое распределение: T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∼ Bin(N, 1/2)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34" name="Google Shape;353;p54" descr=""/>
          <p:cNvPicPr/>
          <p:nvPr/>
        </p:nvPicPr>
        <p:blipFill>
          <a:blip r:embed="rId1"/>
          <a:stretch/>
        </p:blipFill>
        <p:spPr>
          <a:xfrm>
            <a:off x="3257280" y="3798000"/>
            <a:ext cx="2629080" cy="109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B458D9-0C88-4B49-BF0F-EA1B801B51F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37" name="Google Shape;360;p55" descr=""/>
          <p:cNvPicPr/>
          <p:nvPr/>
        </p:nvPicPr>
        <p:blipFill>
          <a:blip r:embed="rId1"/>
          <a:stretch/>
        </p:blipFill>
        <p:spPr>
          <a:xfrm>
            <a:off x="2346840" y="1329120"/>
            <a:ext cx="4449600" cy="32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 idx="3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D3F1FB-D5D7-4D67-BF7D-6CF2F7BCDFF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0" name="Google Shape;367;p56" descr=""/>
          <p:cNvPicPr/>
          <p:nvPr/>
        </p:nvPicPr>
        <p:blipFill>
          <a:blip r:embed="rId1"/>
          <a:stretch/>
        </p:blipFill>
        <p:spPr>
          <a:xfrm>
            <a:off x="2324520" y="1260000"/>
            <a:ext cx="3646440" cy="67608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368;p56" descr=""/>
          <p:cNvPicPr/>
          <p:nvPr/>
        </p:nvPicPr>
        <p:blipFill>
          <a:blip r:embed="rId2"/>
          <a:stretch/>
        </p:blipFill>
        <p:spPr>
          <a:xfrm>
            <a:off x="2324520" y="1978920"/>
            <a:ext cx="4494960" cy="31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3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69C1455-EC11-4A73-97FC-47EDA2AF435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44" name="Google Shape;375;p57" descr=""/>
          <p:cNvPicPr/>
          <p:nvPr/>
        </p:nvPicPr>
        <p:blipFill>
          <a:blip r:embed="rId1"/>
          <a:stretch/>
        </p:blipFill>
        <p:spPr>
          <a:xfrm>
            <a:off x="741960" y="1413720"/>
            <a:ext cx="3484800" cy="175212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376;p57" descr=""/>
          <p:cNvPicPr/>
          <p:nvPr/>
        </p:nvPicPr>
        <p:blipFill>
          <a:blip r:embed="rId2"/>
          <a:stretch/>
        </p:blipFill>
        <p:spPr>
          <a:xfrm>
            <a:off x="787320" y="3607560"/>
            <a:ext cx="6337080" cy="114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знаков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3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04AB8C-CE20-4FAB-837D-353C5D2DDAD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8" name="Google Shape;383;p58"/>
          <p:cNvSpPr/>
          <p:nvPr/>
        </p:nvSpPr>
        <p:spPr>
          <a:xfrm>
            <a:off x="620640" y="1570680"/>
            <a:ext cx="6814440" cy="22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Выборка: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— связанные выборки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Нулевая гипотеза: P(X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&gt;X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= 1/2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Альтернативная гипотеза: P(X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&gt;X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≠ 1/2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Статистика T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Нулевое распределение: T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∼ Bin(N, 1/2)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9" name="Google Shape;384;p58" descr=""/>
          <p:cNvPicPr/>
          <p:nvPr/>
        </p:nvPicPr>
        <p:blipFill>
          <a:blip r:embed="rId1"/>
          <a:stretch/>
        </p:blipFill>
        <p:spPr>
          <a:xfrm>
            <a:off x="4804920" y="3773880"/>
            <a:ext cx="3131640" cy="125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Критерий рангов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3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0D1C334-5835-4537-A1B5-B3E48CD8D84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2" name="Google Shape;391;p59"/>
          <p:cNvSpPr/>
          <p:nvPr/>
        </p:nvSpPr>
        <p:spPr>
          <a:xfrm>
            <a:off x="620640" y="1712160"/>
            <a:ext cx="7359120" cy="14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Мы превратили выборку в выборку бинарных величин — потеряли часть информации и получили более слабый по мощности критерий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Промежуточный вариант — отказаться от абсолютных значений, но сохранить порядок в выборке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Ранги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ldNum" idx="3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7EDDB7-0E32-469E-9667-E088C7D4036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5" name="Google Shape;398;p60"/>
          <p:cNvSpPr/>
          <p:nvPr/>
        </p:nvSpPr>
        <p:spPr>
          <a:xfrm>
            <a:off x="633960" y="1469160"/>
            <a:ext cx="6566760" cy="24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Вариационный ряд — отсортированная по возрастанию выборка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Группы равных элементов — связки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не в связке, то rank(X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= r: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=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(r)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в связке от k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до k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то rank(X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= (k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+ k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/ 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6" name="Google Shape;399;p60"/>
          <p:cNvSpPr/>
          <p:nvPr/>
        </p:nvSpPr>
        <p:spPr>
          <a:xfrm>
            <a:off x="2118960" y="2140560"/>
            <a:ext cx="5414400" cy="45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N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⇒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≤ … &lt;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(k1)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= … =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(k2)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&lt; … ≤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(N)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Ранги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ldNum" idx="3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0062929-09A2-45D3-8168-4390E5363FF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9" name="Google Shape;406;p61" descr=""/>
          <p:cNvPicPr/>
          <p:nvPr/>
        </p:nvPicPr>
        <p:blipFill>
          <a:blip r:embed="rId1"/>
          <a:stretch/>
        </p:blipFill>
        <p:spPr>
          <a:xfrm>
            <a:off x="3748320" y="990720"/>
            <a:ext cx="5248080" cy="36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 u="sng">
                <a:solidFill>
                  <a:srgbClr val="1c3678"/>
                </a:solidFill>
                <a:uFillTx/>
                <a:latin typeface="Raleway"/>
                <a:ea typeface="Raleway"/>
                <a:hlinkClick r:id="rId1"/>
              </a:rPr>
              <a:t>Критерий Манна-Уитни-Уилкоксона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10560" y="13392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Есть 2 выборки X и Y, измеренных хотя бы в ранговой шкале.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Выборки должны быть независимы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H0: P(X &gt; Y) = P(X &lt; Y)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этого вычисляется специальная U-статистика: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Честно считаем для всех возможных пар количество случаев, когда  x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&gt; y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j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ситуации равенства считаем за 0.5, получим  U1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Аналогично, перевернув знак, считаем U2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 качестве U берем минимум из этих величин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Есть и другие методы подсчета U, менее вычислительно громоздкие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4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EF933A-A20D-4AFA-9759-871069EDF94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63" name="Google Shape;414;p62"/>
          <p:cNvSpPr/>
          <p:nvPr/>
        </p:nvSpPr>
        <p:spPr>
          <a:xfrm>
            <a:off x="669240" y="4095720"/>
            <a:ext cx="7571520" cy="48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U-статистики есть специальные таблицы, дающие p-value по n_1 и n_2, однако для больших объемов выборок статистика имеет близкое к нормальному распределение.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827892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rgbClr val="ffffff"/>
                </a:solidFill>
                <a:latin typeface="Raleway"/>
                <a:ea typeface="Raleway"/>
              </a:rPr>
              <a:t>Множественная проверка гипотез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Num" idx="4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98BE6B-1DF6-4A6B-A067-E529A8CCA1E8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6" name="Google Shape;421;p63" descr=""/>
          <p:cNvPicPr/>
          <p:nvPr/>
        </p:nvPicPr>
        <p:blipFill>
          <a:blip r:embed="rId1"/>
          <a:srcRect l="14707" t="0" r="15175" b="0"/>
          <a:stretch/>
        </p:blipFill>
        <p:spPr>
          <a:xfrm>
            <a:off x="397440" y="2128680"/>
            <a:ext cx="7956000" cy="289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Сравнение средних. z-критерий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F07D585-F5E7-4B27-A3FC-02E4830A1C9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39" name="Google Shape;154;p28" descr=""/>
          <p:cNvPicPr/>
          <p:nvPr/>
        </p:nvPicPr>
        <p:blipFill>
          <a:blip r:embed="rId1"/>
          <a:stretch/>
        </p:blipFill>
        <p:spPr>
          <a:xfrm>
            <a:off x="6146640" y="1983600"/>
            <a:ext cx="2389320" cy="16275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55;p28"/>
          <p:cNvSpPr/>
          <p:nvPr/>
        </p:nvSpPr>
        <p:spPr>
          <a:xfrm>
            <a:off x="770040" y="1483200"/>
            <a:ext cx="18925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Формулировка: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проверка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Научились проверять одну гипотезу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А если гипотез не 1, а 100?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86E6F90-031E-4175-AD61-46A4C6E848E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проверка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Выбранный уровень значимости (α = 0.05)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 теории - вероятность ложно отвергнуть нулевую гипотезу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на практике - шансы посчитать, что ваш препарат работает, когда это не так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Что происходит, если гипотез 10?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4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3B9A74A-333F-4BCF-B324-E477D2E6E74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проверка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31440" y="147564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Оценим шансы ложно принять хотя бы 1 препарат за работающий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Вероятность правильно не принять 1 препарат: (1 - α)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Вероятность правильно не принять 10 препаратов: (1 - α)</a:t>
            </a:r>
            <a:r>
              <a:rPr b="0" lang="ru" sz="1600" spc="-1" strike="noStrike" baseline="30000">
                <a:solidFill>
                  <a:srgbClr val="000000"/>
                </a:solidFill>
                <a:latin typeface="Lato"/>
                <a:ea typeface="Lato"/>
              </a:rPr>
              <a:t>10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Вероятность ложно принять хотя бы 1 из 10 препаратов: 1 - (1 - α)</a:t>
            </a:r>
            <a:r>
              <a:rPr b="0" lang="ru" sz="1600" spc="-1" strike="noStrike" baseline="30000">
                <a:solidFill>
                  <a:srgbClr val="000000"/>
                </a:solidFill>
                <a:latin typeface="Lato"/>
                <a:ea typeface="Lato"/>
              </a:rPr>
              <a:t>10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10 препаратов, α = 0.05: P = 0.40126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4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2E5FF5D-C957-4DEE-9131-B35DF1239A0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проверка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9030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10 препаратов, α = 0.05: P = 0.40126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То есть вероятность ошибки первого рода 0.4!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N = 100: P = 0.99408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То есть найдется хотя бы 1 препарат, который будет лучше плацебо           (но просто случайно)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4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0E9B9D-1F4A-4A69-AEE1-2B625F2251F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Ошибка первого рода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9030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Ранее хотели ошибку первого рода α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Теперь хотим того же, но для группы экспериментов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Групповая ошибка первого рода: FWER(V &gt; 0)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V — число ложноотвергнутых гипотез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FamilyWise Error Rate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Цель: FWER(V &gt; 0) ≤ ɑ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Как добиться? Подобрать 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для проверки гипотезы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4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AD77EE-78CD-4052-BF9C-452E32D9439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Поправка Бонферрони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9030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Возьмём новые уровни значимости: 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= … = ɑ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m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= ɑ / 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Вспомним вероятность отвергнуть хотя бы 1 из N гипотез:                                1 - (1 - ɑ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i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) ^ N = 1 - (1 - ɑ/N) ^ 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N=10: 0.04889 ≈ 0.05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Для N=100: 0.04878 ≈ 0.05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Однако сильно уменьшает мощность тестов (то есть возможность детектировать эффект при его наличии)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4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434CEB5-9924-421C-9DCD-E139F8A109D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Нисходящие методы проверки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9030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Посчитали уровни значимости для гипотез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1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Отсортируем их и соответствующие им гипотезы: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p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≤ … ≤ p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(m)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(m)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Проверять будем по следующему алгоритму: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p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&gt; ɑ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то принимаем все нулевые гипотезы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(m)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иначе отвергаем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(1)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и проверяем дальше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Если p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(2)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&gt; ɑ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(2)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то принимаем все нулевые гипотезы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(2)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…,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(m)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, иначе отвергаем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(2)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и проверяем дальше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30120">
              <a:lnSpc>
                <a:spcPct val="115000"/>
              </a:lnSpc>
              <a:buClr>
                <a:srgbClr val="000000"/>
              </a:buClr>
              <a:buFont typeface="Lato"/>
              <a:buChar char="○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…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4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5C9275-5509-466F-9403-761051DF157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69240" y="5547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Метод Холма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727560" y="1475640"/>
            <a:ext cx="790308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Обеспечивает FWER на уровне ɑ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4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495B34-EC88-4227-9E95-842CE11281C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91" name="Google Shape;478;p71" descr=""/>
          <p:cNvPicPr/>
          <p:nvPr/>
        </p:nvPicPr>
        <p:blipFill>
          <a:blip r:embed="rId1"/>
          <a:stretch/>
        </p:blipFill>
        <p:spPr>
          <a:xfrm>
            <a:off x="3571200" y="1996920"/>
            <a:ext cx="2000880" cy="264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86880" y="6062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Сравнение средних. z-критерий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9BF6F3-374A-485F-BDCF-47677CA3C54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3" name="Google Shape;162;p29" descr=""/>
          <p:cNvPicPr/>
          <p:nvPr/>
        </p:nvPicPr>
        <p:blipFill>
          <a:blip r:embed="rId1"/>
          <a:stretch/>
        </p:blipFill>
        <p:spPr>
          <a:xfrm>
            <a:off x="6146640" y="1983600"/>
            <a:ext cx="2389320" cy="162756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163;p29"/>
          <p:cNvSpPr/>
          <p:nvPr/>
        </p:nvSpPr>
        <p:spPr>
          <a:xfrm>
            <a:off x="770040" y="1483200"/>
            <a:ext cx="2859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Распределение статистики: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9360" y="6328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p-value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79680" y="129528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800" spc="-1" strike="noStrike">
                <a:solidFill>
                  <a:srgbClr val="000000"/>
                </a:solidFill>
                <a:latin typeface="Lato"/>
                <a:ea typeface="Lato"/>
              </a:rPr>
              <a:t>Вероятность получить более экстремальное значение статистики, когда нулевая гипотеза верна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B665703-393A-451F-8E3B-7FA834B5BA6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8" name="Google Shape;171;p30" descr=""/>
          <p:cNvPicPr/>
          <p:nvPr/>
        </p:nvPicPr>
        <p:blipFill>
          <a:blip r:embed="rId1"/>
          <a:stretch/>
        </p:blipFill>
        <p:spPr>
          <a:xfrm>
            <a:off x="2079000" y="2147760"/>
            <a:ext cx="4889880" cy="287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7560" y="5493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Заблуждения о p-value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27560" y="1394280"/>
            <a:ext cx="73429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Lato"/>
              <a:buAutoNum type="arabicPeriod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p-value вероятность того, что верна сама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0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— нет, расчет производится при условии, что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0 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верна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AutoNum type="arabicPeriod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p-value — это вероятность получить такое значение статистики при справедливой H</a:t>
            </a:r>
            <a:r>
              <a:rPr b="0" lang="ru" sz="1600" spc="-1" strike="noStrike" baseline="-25000">
                <a:solidFill>
                  <a:srgbClr val="000000"/>
                </a:solidFill>
                <a:latin typeface="Lato"/>
                <a:ea typeface="Lato"/>
              </a:rPr>
              <a:t>0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— такое или более экстремальное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Lato"/>
              <a:buAutoNum type="arabicPeriod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p &gt; 0.05, то различий между группами на самом деле нет (у нас просто нет оснований отклонить нулевую гипотезу)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30A8DD-AEC0-499D-8BDD-0F75EDE53CC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9360" y="55656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Ошибки при тестировании гипотез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59DF0A8-BEF0-405D-880F-E96EFEB924E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aphicFrame>
        <p:nvGraphicFramePr>
          <p:cNvPr id="154" name="Google Shape;185;p32"/>
          <p:cNvGraphicFramePr/>
          <p:nvPr/>
        </p:nvGraphicFramePr>
        <p:xfrm>
          <a:off x="1437120" y="1693800"/>
          <a:ext cx="5333040" cy="1172880"/>
        </p:xfrm>
        <a:graphic>
          <a:graphicData uri="http://schemas.openxmlformats.org/drawingml/2006/table">
            <a:tbl>
              <a:tblPr/>
              <a:tblGrid>
                <a:gridCol w="1581480"/>
                <a:gridCol w="1854720"/>
                <a:gridCol w="1896840"/>
              </a:tblGrid>
              <a:tr h="382320">
                <a:tc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H0 верна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Н0 не верна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Отклонить H0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Ошибка I рода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a9999"/>
                    </a:solidFill>
                  </a:tcPr>
                </a:tc>
                <a:tc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Принять H0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Ошибка II рода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55" name="Google Shape;186;p32"/>
          <p:cNvSpPr/>
          <p:nvPr/>
        </p:nvSpPr>
        <p:spPr>
          <a:xfrm>
            <a:off x="1225440" y="3419640"/>
            <a:ext cx="6610680" cy="108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Какая ошибка хуже?...Зависит от ситуации.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В науке считается, что ошибка I рода опаснее, так как нарушает бритву Оккама “не плодить сущности сверх необходимого”.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Но в медицине обе ошибки могут стоить очень дорого.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600" spc="-1" strike="noStrike">
                <a:solidFill>
                  <a:srgbClr val="ffffff"/>
                </a:solidFill>
                <a:latin typeface="Raleway"/>
                <a:ea typeface="Raleway"/>
              </a:rPr>
              <a:t>Мощность теста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C9076C-64D3-4BDB-BFC9-74DECF4508AE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